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7"/>
  </p:notesMasterIdLst>
  <p:sldIdLst>
    <p:sldId id="269" r:id="rId2"/>
    <p:sldId id="264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5">
          <p15:clr>
            <a:srgbClr val="A4A3A4"/>
          </p15:clr>
        </p15:guide>
        <p15:guide id="2" pos="3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5014" autoAdjust="0"/>
  </p:normalViewPr>
  <p:slideViewPr>
    <p:cSldViewPr snapToGrid="0" showGuides="1">
      <p:cViewPr>
        <p:scale>
          <a:sx n="77" d="100"/>
          <a:sy n="77" d="100"/>
        </p:scale>
        <p:origin x="1200" y="-114"/>
      </p:cViewPr>
      <p:guideLst>
        <p:guide orient="horz" pos="1585"/>
        <p:guide pos="3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C1257BBC-83E4-4551-AD90-3528CD4FB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127099C-00A1-4732-A850-B20B00865A8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3E1464D-4C2C-450B-BC1C-02B221A0E876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EB27E014-25C4-46AA-BA33-356EA04EE2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A379624F-BDF3-4FAD-8C9A-AEF2CB3173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052289F-FB77-4A22-B848-B795CB5E7A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B162F56-A72C-4162-8238-C96060382F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A9A6056-CA65-40C6-A95D-A066FDC83DD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F0C89F4-9E55-4E85-946C-DFFFD6338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4E28B-E45C-4F99-BCAB-089BC31FED90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7E625FB-338E-42F0-B262-5ABBCD61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B13EDD5-751A-455C-BB31-3A19694F9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446C7-C28D-411A-A8C3-48518E0F607B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78DF88F-F76C-4D9A-AF1B-A47B6081AC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770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0CF7C97-D6B8-4E27-AC12-119E14CA0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69596-787F-4401-BA13-9E10C5536CD6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8CF8E7C-E64D-4DD8-AD07-8400CCBD7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5D170DC-6B0F-4EF2-BE4A-80D502BBF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D0AD4-B197-4DCC-9F39-05B02FC7330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7827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87E07F6-ED0C-460C-B415-72C08A22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1ACF8-2CB0-4389-B982-1C11AD989AFE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151937F-8F15-4CD2-B9B6-7D1C6A77C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29F9F6F-ECFF-4F9B-A9D3-5E5682DEF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17844-54CC-4A9B-B816-83716648F53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2297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7DE1307-CFDB-4BA3-99B9-F28835778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05E4D-9D27-47F0-B676-3EB180E852D4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EAD8D35-AAB0-4C97-8E01-6D3A601BC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922B5B1-1BC7-4F40-A624-192F54811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9E752-D1D2-4972-87AE-718787311E4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95924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D85E9F1-B0BF-472D-BA04-58E6F96D7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7DB6C-4468-43FF-9742-DEFBC104BCDD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95E5252-7B28-4A51-9C97-1CC1C7560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3E28636-76D5-4309-A898-FD6D0C4EA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73BD3-CB1C-4DF9-A9B9-5F9BD967A67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0964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561A6A6-D9D9-40E9-A95D-637BACE04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37863-B5DF-49FB-AB0B-43C7FD7140E7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3A47DA0-FC24-4DE3-98F2-9036CCB2F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35DF56C-2415-4C93-9D5B-290740FAE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8B8EA-8AAD-475B-8374-47267630D83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08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8D220E3D-8134-4D54-8CB0-28A796514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25541-D0FB-4A7D-BEE1-AD880085F657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B3F6EFA5-0EA3-40AC-83CE-1FDF33B4A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7309CD55-4FDB-4A2C-ADB7-EA1FB23D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3C3EA-0C01-4BA6-8958-5C2427973FF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2702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3A833167-D308-4DE4-B4D5-922498621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55FC3-A382-4EF1-A9AC-6C8454031E21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EA6BD0C0-6196-438D-A009-AFFFDFCAF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6FC6B374-7196-4601-8655-B62B1A959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9D00C-A94E-439B-9F0C-7456F732AC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8424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datuma 1">
            <a:extLst>
              <a:ext uri="{FF2B5EF4-FFF2-40B4-BE49-F238E27FC236}">
                <a16:creationId xmlns:a16="http://schemas.microsoft.com/office/drawing/2014/main" id="{C05DCE8F-1DA4-4993-807F-69BF93D65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8989E-9763-4F96-BC84-33128A3031E0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2">
            <a:extLst>
              <a:ext uri="{FF2B5EF4-FFF2-40B4-BE49-F238E27FC236}">
                <a16:creationId xmlns:a16="http://schemas.microsoft.com/office/drawing/2014/main" id="{CFE207D7-E858-4012-99CE-C946FF728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3">
            <a:extLst>
              <a:ext uri="{FF2B5EF4-FFF2-40B4-BE49-F238E27FC236}">
                <a16:creationId xmlns:a16="http://schemas.microsoft.com/office/drawing/2014/main" id="{7E525E06-47E9-4B9D-B6C7-EC22A4D26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26535-0A46-4B37-B8E6-4FD1950E7F4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4219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4A0F6A0-6537-42DD-B7BB-3FD263295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4AB76-DBC4-4368-BB6B-C7E28FABE2FC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8496415-EA4D-4502-9080-CC535346E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0E46B8E-330C-4120-9504-282A0C607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59B80-5EB6-4DA5-8F9B-7CD502A2311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3815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C1668B2-7B1D-4B20-BE18-002017D44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D3BA9-AF1B-4F9B-9E30-11BC39B82888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7180287-CDA0-463A-A417-D23204DB2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ED9DBF5-CDC8-4B81-856E-67D9A7F2C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E6E2E-83AE-4285-A4B7-8E909A7A3C2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2108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>
            <a:extLst>
              <a:ext uri="{FF2B5EF4-FFF2-40B4-BE49-F238E27FC236}">
                <a16:creationId xmlns:a16="http://schemas.microsoft.com/office/drawing/2014/main" id="{BC8AD0D5-0DFD-4D6D-BC8C-88A9A054B3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4099" name="Rezervirano mjesto teksta 2">
            <a:extLst>
              <a:ext uri="{FF2B5EF4-FFF2-40B4-BE49-F238E27FC236}">
                <a16:creationId xmlns:a16="http://schemas.microsoft.com/office/drawing/2014/main" id="{4F4A5774-6406-4C9E-B6FF-EE23C2C586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7008EDD-FE95-4BB2-B9C3-02965369B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4AA3A3-59F2-4A89-8C72-C174BEB7B947}" type="datetimeFigureOut">
              <a:rPr lang="sr-Latn-CS"/>
              <a:pPr>
                <a:defRPr/>
              </a:pPr>
              <a:t>21.9.2021.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98C91BA-E296-4DED-96E6-5A438D2BD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5EA0A6B-3F41-4EE8-8AEA-FCE56B31C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3F88C83-81B4-4647-8D90-E5BD5C1BE07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5.wmf"/><Relationship Id="rId2" Type="http://schemas.openxmlformats.org/officeDocument/2006/relationships/oleObject" Target="../embeddings/oleObject7.bin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13.wmf"/><Relationship Id="rId3" Type="http://schemas.openxmlformats.org/officeDocument/2006/relationships/image" Target="../media/image17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B344CA0-39C3-4261-AE98-100F16C38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727" y="1574562"/>
            <a:ext cx="8530225" cy="1470025"/>
          </a:xfrm>
        </p:spPr>
        <p:txBody>
          <a:bodyPr>
            <a:normAutofit/>
          </a:bodyPr>
          <a:lstStyle/>
          <a:p>
            <a:pPr marL="287338"/>
            <a:r>
              <a:rPr lang="hr-HR" altLang="sr-Latn-RS" sz="2000" dirty="0">
                <a:solidFill>
                  <a:schemeClr val="tx1"/>
                </a:solidFill>
              </a:rPr>
              <a:t>4. SUSTAV DVIJU LINEARNIH JEDNADŽBI S DVJEMA NEPOZNANICAMA 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7E5B1D3A-2265-48AD-B554-05FEBFE7F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655518"/>
            <a:ext cx="6400800" cy="3446832"/>
          </a:xfrm>
        </p:spPr>
        <p:txBody>
          <a:bodyPr/>
          <a:lstStyle/>
          <a:p>
            <a:r>
              <a:rPr lang="hr-HR" altLang="sr-Latn-RS" sz="4400" dirty="0">
                <a:solidFill>
                  <a:schemeClr val="tx1"/>
                </a:solidFill>
              </a:rPr>
              <a:t>4.3.2. Jednoznačan, neodređen i nemoguć sustav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utnik 6">
            <a:extLst>
              <a:ext uri="{FF2B5EF4-FFF2-40B4-BE49-F238E27FC236}">
                <a16:creationId xmlns:a16="http://schemas.microsoft.com/office/drawing/2014/main" id="{BCE156BB-BF1F-4509-B3AF-D0845469CFC1}"/>
              </a:ext>
            </a:extLst>
          </p:cNvPr>
          <p:cNvSpPr/>
          <p:nvPr/>
        </p:nvSpPr>
        <p:spPr>
          <a:xfrm>
            <a:off x="2276505" y="4150306"/>
            <a:ext cx="4210755" cy="688622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197" name="TekstniOkvir 1">
            <a:extLst>
              <a:ext uri="{FF2B5EF4-FFF2-40B4-BE49-F238E27FC236}">
                <a16:creationId xmlns:a16="http://schemas.microsoft.com/office/drawing/2014/main" id="{FD045E61-8A4F-46AD-BF1A-B1158EECB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315913"/>
            <a:ext cx="7461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Pri rješavanju sustava moramo se zapitati ima li sustav uopće rješenja i ako ima je li ono jedinstveno ili postoji više rješenja.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D95764CF-0BC4-4772-8E4B-95C80CAE5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88" y="1147763"/>
            <a:ext cx="820102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sr-Latn-RS"/>
              <a:t>Kod sustava dviju linearnih jednadžbi s dvije nepoznanice mogu nastupiti </a:t>
            </a:r>
            <a:r>
              <a:rPr lang="nb-NO" altLang="sr-Latn-RS"/>
              <a:t>samo sljede</a:t>
            </a:r>
            <a:r>
              <a:rPr lang="hr-HR" altLang="sr-Latn-RS"/>
              <a:t>ć</a:t>
            </a:r>
            <a:r>
              <a:rPr lang="nb-NO" altLang="sr-Latn-RS"/>
              <a:t>a tri</a:t>
            </a:r>
            <a:r>
              <a:rPr lang="hr-HR" altLang="sr-Latn-RS"/>
              <a:t> </a:t>
            </a:r>
            <a:r>
              <a:rPr lang="nb-NO" altLang="sr-Latn-RS"/>
              <a:t>slu</a:t>
            </a:r>
            <a:r>
              <a:rPr lang="hr-HR" altLang="sr-Latn-RS"/>
              <a:t>č</a:t>
            </a:r>
            <a:r>
              <a:rPr lang="nb-NO" altLang="sr-Latn-RS"/>
              <a:t>aja:</a:t>
            </a:r>
          </a:p>
          <a:p>
            <a:pPr eaLnBrk="1" hangingPunct="1"/>
            <a:r>
              <a:rPr lang="es-ES" altLang="sr-Latn-RS"/>
              <a:t>a) </a:t>
            </a:r>
            <a:r>
              <a:rPr lang="es-ES" altLang="sr-Latn-RS" b="1">
                <a:solidFill>
                  <a:srgbClr val="FF0000"/>
                </a:solidFill>
              </a:rPr>
              <a:t>sustav ima to</a:t>
            </a:r>
            <a:r>
              <a:rPr lang="hr-HR" altLang="sr-Latn-RS" b="1">
                <a:solidFill>
                  <a:srgbClr val="FF0000"/>
                </a:solidFill>
              </a:rPr>
              <a:t>č</a:t>
            </a:r>
            <a:r>
              <a:rPr lang="es-ES" altLang="sr-Latn-RS" b="1">
                <a:solidFill>
                  <a:srgbClr val="FF0000"/>
                </a:solidFill>
              </a:rPr>
              <a:t>no jedno rješenje</a:t>
            </a:r>
            <a:r>
              <a:rPr lang="hr-HR" altLang="sr-Latn-RS" b="1"/>
              <a:t> i zovemo ga </a:t>
            </a:r>
            <a:r>
              <a:rPr lang="hr-HR" altLang="sr-Latn-RS" b="1">
                <a:solidFill>
                  <a:srgbClr val="FF0000"/>
                </a:solidFill>
              </a:rPr>
              <a:t>JEDNOZNAČAN SUSTAV</a:t>
            </a:r>
            <a:endParaRPr lang="es-ES" altLang="sr-Latn-RS" b="1">
              <a:solidFill>
                <a:srgbClr val="FF0000"/>
              </a:solidFill>
            </a:endParaRPr>
          </a:p>
          <a:p>
            <a:pPr eaLnBrk="1" hangingPunct="1"/>
            <a:r>
              <a:rPr lang="hr-HR" altLang="sr-Latn-RS"/>
              <a:t>b) </a:t>
            </a:r>
            <a:r>
              <a:rPr lang="hr-HR" altLang="sr-Latn-RS" b="1">
                <a:solidFill>
                  <a:srgbClr val="0070C0"/>
                </a:solidFill>
              </a:rPr>
              <a:t>sustav ima beskonačno mnogo rješenja</a:t>
            </a:r>
            <a:r>
              <a:rPr lang="hr-HR" altLang="sr-Latn-RS" b="1"/>
              <a:t> i zovemo ga </a:t>
            </a:r>
            <a:r>
              <a:rPr lang="hr-HR" altLang="sr-Latn-RS" b="1">
                <a:solidFill>
                  <a:srgbClr val="0070C0"/>
                </a:solidFill>
              </a:rPr>
              <a:t>NEODREĐEN SUSTAV</a:t>
            </a:r>
          </a:p>
          <a:p>
            <a:pPr eaLnBrk="1" hangingPunct="1"/>
            <a:r>
              <a:rPr lang="hr-HR" altLang="sr-Latn-RS"/>
              <a:t>c) </a:t>
            </a:r>
            <a:r>
              <a:rPr lang="hr-HR" altLang="sr-Latn-RS" b="1"/>
              <a:t>sustav nema niti jednog rješenja i zovemo ga NEMOGUĆ SUSTAV</a:t>
            </a:r>
            <a:endParaRPr lang="hr-HR" altLang="sr-Latn-RS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D3AD902F-2D29-46C2-A104-E22C9EA25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3146425"/>
            <a:ext cx="89519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Prije samog rješavanja sustava možemo odrediti koji je od slučajeva nastupio računajući </a:t>
            </a:r>
            <a:r>
              <a:rPr lang="hr-HR" altLang="sr-Latn-RS" b="1"/>
              <a:t>omjer koeficijenata uz </a:t>
            </a:r>
            <a:r>
              <a:rPr lang="hr-HR" altLang="sr-Latn-RS" b="1" i="1"/>
              <a:t>x</a:t>
            </a:r>
            <a:r>
              <a:rPr lang="hr-HR" altLang="sr-Latn-RS" b="1"/>
              <a:t> i omjer koeficijenata uz </a:t>
            </a:r>
            <a:r>
              <a:rPr lang="hr-HR" altLang="sr-Latn-RS" b="1" i="1"/>
              <a:t>y</a:t>
            </a:r>
            <a:r>
              <a:rPr lang="hr-HR" altLang="sr-Latn-RS" b="1"/>
              <a:t>. 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97AF0C1-0749-4789-90C5-1C02B0E51D2C}"/>
              </a:ext>
            </a:extLst>
          </p:cNvPr>
          <p:cNvSpPr txBox="1"/>
          <p:nvPr/>
        </p:nvSpPr>
        <p:spPr>
          <a:xfrm>
            <a:off x="2377929" y="4150305"/>
            <a:ext cx="4031873" cy="646331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latin typeface="+mn-lt"/>
                <a:cs typeface="+mn-cs"/>
              </a:rPr>
              <a:t>Ako su ti omjeri međusobno različiti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latin typeface="+mn-lt"/>
                <a:cs typeface="+mn-cs"/>
              </a:rPr>
              <a:t> tada sustav ima jedinstveno rješenje.</a:t>
            </a:r>
          </a:p>
        </p:txBody>
      </p:sp>
      <p:sp>
        <p:nvSpPr>
          <p:cNvPr id="8" name="Zaobljeni pravokutnik 7">
            <a:extLst>
              <a:ext uri="{FF2B5EF4-FFF2-40B4-BE49-F238E27FC236}">
                <a16:creationId xmlns:a16="http://schemas.microsoft.com/office/drawing/2014/main" id="{54491D3B-DD68-4F5A-ADF3-3EDDC8F986D7}"/>
              </a:ext>
            </a:extLst>
          </p:cNvPr>
          <p:cNvSpPr/>
          <p:nvPr/>
        </p:nvSpPr>
        <p:spPr>
          <a:xfrm>
            <a:off x="127318" y="5104217"/>
            <a:ext cx="8877782" cy="68862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43824044-EBDA-4730-8F54-688C11D7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75" y="5103813"/>
            <a:ext cx="74183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Ako su ti omjeri međusobno jednaki i jednaki omjeru slobodnih članova</a:t>
            </a:r>
          </a:p>
          <a:p>
            <a:pPr algn="ctr" eaLnBrk="1" hangingPunct="1"/>
            <a:r>
              <a:rPr lang="hr-HR" altLang="sr-Latn-RS"/>
              <a:t>tada sustav ima beskonačno mnogo rješenja.</a:t>
            </a:r>
          </a:p>
        </p:txBody>
      </p:sp>
      <p:sp>
        <p:nvSpPr>
          <p:cNvPr id="10" name="Zaobljeni pravokutnik 9">
            <a:extLst>
              <a:ext uri="{FF2B5EF4-FFF2-40B4-BE49-F238E27FC236}">
                <a16:creationId xmlns:a16="http://schemas.microsoft.com/office/drawing/2014/main" id="{1886C087-7C1A-4ECF-86EC-727E6357BD03}"/>
              </a:ext>
            </a:extLst>
          </p:cNvPr>
          <p:cNvSpPr/>
          <p:nvPr/>
        </p:nvSpPr>
        <p:spPr>
          <a:xfrm>
            <a:off x="127318" y="6007328"/>
            <a:ext cx="8877782" cy="68862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25312A19-753C-4159-9ADB-FF820F9E6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75" y="6007100"/>
            <a:ext cx="76485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Ako su ti omjeri međusobno jednaki i različiti od omjera slobodnih članova</a:t>
            </a:r>
          </a:p>
          <a:p>
            <a:pPr algn="ctr" eaLnBrk="1" hangingPunct="1"/>
            <a:r>
              <a:rPr lang="hr-HR" altLang="sr-Latn-RS"/>
              <a:t>tada sustav nema rješenja.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ekstniOkvir 3">
            <a:extLst>
              <a:ext uri="{FF2B5EF4-FFF2-40B4-BE49-F238E27FC236}">
                <a16:creationId xmlns:a16="http://schemas.microsoft.com/office/drawing/2014/main" id="{256D9378-AC03-480C-8929-980EAB8E7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738" y="520700"/>
            <a:ext cx="1643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–</a:t>
            </a:r>
            <a:r>
              <a:rPr lang="hr-HR" altLang="sr-Latn-RS">
                <a:solidFill>
                  <a:srgbClr val="0070C0"/>
                </a:solidFill>
              </a:rPr>
              <a:t>5</a:t>
            </a:r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/>
              <a:t> + 2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 = 4</a:t>
            </a: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C5B593C1-9447-4C54-944D-47BE424247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1863" y="1046163"/>
          <a:ext cx="163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571320" progId="Equation.DSMT4">
                  <p:embed/>
                </p:oleObj>
              </mc:Choice>
              <mc:Fallback>
                <p:oleObj name="Equation" r:id="rId2" imgW="163800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3" y="1046163"/>
                        <a:ext cx="1638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7E3D21C7-4D19-4486-8B26-C88DAD858989}"/>
              </a:ext>
            </a:extLst>
          </p:cNvPr>
          <p:cNvSpPr/>
          <p:nvPr/>
        </p:nvSpPr>
        <p:spPr>
          <a:xfrm>
            <a:off x="3527425" y="403225"/>
            <a:ext cx="315913" cy="54133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320E24A1-96F8-4707-8BED-38A4738C9743}"/>
              </a:ext>
            </a:extLst>
          </p:cNvPr>
          <p:cNvSpPr/>
          <p:nvPr/>
        </p:nvSpPr>
        <p:spPr>
          <a:xfrm>
            <a:off x="3498850" y="1017588"/>
            <a:ext cx="315913" cy="6159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FB60716E-18BF-4D93-935B-ADC4CD59B6E3}"/>
              </a:ext>
            </a:extLst>
          </p:cNvPr>
          <p:cNvSpPr/>
          <p:nvPr/>
        </p:nvSpPr>
        <p:spPr>
          <a:xfrm>
            <a:off x="4006850" y="407988"/>
            <a:ext cx="315913" cy="5429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D62E1606-4883-4E5C-B9E0-3A5D9F39808D}"/>
              </a:ext>
            </a:extLst>
          </p:cNvPr>
          <p:cNvSpPr/>
          <p:nvPr/>
        </p:nvSpPr>
        <p:spPr>
          <a:xfrm>
            <a:off x="4002088" y="1057275"/>
            <a:ext cx="315912" cy="6159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DC57DC84-9F46-4D43-A356-929112170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2279650"/>
            <a:ext cx="294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Omjer koeficijenata uz </a:t>
            </a:r>
            <a:r>
              <a:rPr lang="hr-HR" altLang="sr-Latn-RS" i="1"/>
              <a:t>x</a:t>
            </a:r>
            <a:r>
              <a:rPr lang="hr-HR" altLang="sr-Latn-RS"/>
              <a:t> je: </a:t>
            </a:r>
          </a:p>
        </p:txBody>
      </p:sp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9E3A8C2A-856D-41BF-BA0E-00920ED686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7700" y="2193925"/>
          <a:ext cx="1168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622080" progId="Equation.DSMT4">
                  <p:embed/>
                </p:oleObj>
              </mc:Choice>
              <mc:Fallback>
                <p:oleObj name="Equation" r:id="rId4" imgW="1168200" imgH="62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2193925"/>
                        <a:ext cx="1168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A50F08DA-97F2-4552-A42B-7F83C3634C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76738" y="2193925"/>
          <a:ext cx="147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622080" progId="Equation.DSMT4">
                  <p:embed/>
                </p:oleObj>
              </mc:Choice>
              <mc:Fallback>
                <p:oleObj name="Equation" r:id="rId6" imgW="147312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738" y="2193925"/>
                        <a:ext cx="1473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kstniOkvir 16">
            <a:extLst>
              <a:ext uri="{FF2B5EF4-FFF2-40B4-BE49-F238E27FC236}">
                <a16:creationId xmlns:a16="http://schemas.microsoft.com/office/drawing/2014/main" id="{419308EE-EF19-4EE5-889D-672FAFA11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3109913"/>
            <a:ext cx="5554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Omjer koeficijenata uz </a:t>
            </a:r>
            <a:r>
              <a:rPr lang="hr-HR" altLang="sr-Latn-RS" i="1"/>
              <a:t>y</a:t>
            </a:r>
            <a:r>
              <a:rPr lang="hr-HR" altLang="sr-Latn-RS"/>
              <a:t> je: </a:t>
            </a:r>
          </a:p>
        </p:txBody>
      </p:sp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4B480C10-F89F-4DBC-BEE4-12D64FBAEE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7400" y="3201988"/>
          <a:ext cx="901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66400" progId="Equation.DSMT4">
                  <p:embed/>
                </p:oleObj>
              </mc:Choice>
              <mc:Fallback>
                <p:oleObj name="Equation" r:id="rId8" imgW="90144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201988"/>
                        <a:ext cx="901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>
            <a:extLst>
              <a:ext uri="{FF2B5EF4-FFF2-40B4-BE49-F238E27FC236}">
                <a16:creationId xmlns:a16="http://schemas.microsoft.com/office/drawing/2014/main" id="{7E675871-BE22-4351-80FD-51E90265E0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3863" y="3052763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571320" progId="Equation.DSMT4">
                  <p:embed/>
                </p:oleObj>
              </mc:Choice>
              <mc:Fallback>
                <p:oleObj name="Equation" r:id="rId10" imgW="9144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3863" y="3052763"/>
                        <a:ext cx="914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Desna vitičasta zagrada 19">
            <a:extLst>
              <a:ext uri="{FF2B5EF4-FFF2-40B4-BE49-F238E27FC236}">
                <a16:creationId xmlns:a16="http://schemas.microsoft.com/office/drawing/2014/main" id="{4C08B054-1563-416F-9727-D8E28648CE42}"/>
              </a:ext>
            </a:extLst>
          </p:cNvPr>
          <p:cNvSpPr/>
          <p:nvPr/>
        </p:nvSpPr>
        <p:spPr>
          <a:xfrm>
            <a:off x="5757863" y="2100263"/>
            <a:ext cx="293687" cy="1557337"/>
          </a:xfrm>
          <a:prstGeom prst="rightBrace">
            <a:avLst>
              <a:gd name="adj1" fmla="val 6388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r-HR">
              <a:cs typeface="Arial" charset="0"/>
            </a:endParaRPr>
          </a:p>
        </p:txBody>
      </p:sp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DDC521DE-F436-478C-887C-5CD9F6AAE7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5763" y="2230438"/>
          <a:ext cx="87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571320" progId="Equation.DSMT4">
                  <p:embed/>
                </p:oleObj>
              </mc:Choice>
              <mc:Fallback>
                <p:oleObj name="Equation" r:id="rId12" imgW="87624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5763" y="2230438"/>
                        <a:ext cx="87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kstniOkvir 21">
            <a:extLst>
              <a:ext uri="{FF2B5EF4-FFF2-40B4-BE49-F238E27FC236}">
                <a16:creationId xmlns:a16="http://schemas.microsoft.com/office/drawing/2014/main" id="{07E62191-1D00-4BE7-A9C1-04A3620DF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825" y="2946400"/>
            <a:ext cx="2405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sustav ima jedinstveno rješenje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55203F-4F87-44F6-9969-1C49D56F1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1550" y="4095750"/>
            <a:ext cx="2943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Sustav je </a:t>
            </a:r>
            <a:r>
              <a:rPr lang="hr-HR" altLang="sr-Latn-RS" b="1"/>
              <a:t>jednoznačan</a:t>
            </a:r>
            <a:r>
              <a:rPr lang="hr-HR" altLang="sr-Latn-RS"/>
              <a:t>.</a:t>
            </a:r>
            <a:endParaRPr lang="hr-HR" altLang="sr-Latn-R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4" grpId="0"/>
      <p:bldP spid="17" grpId="0"/>
      <p:bldP spid="20" grpId="0" animBg="1"/>
      <p:bldP spid="22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TekstniOkvir 3">
            <a:extLst>
              <a:ext uri="{FF2B5EF4-FFF2-40B4-BE49-F238E27FC236}">
                <a16:creationId xmlns:a16="http://schemas.microsoft.com/office/drawing/2014/main" id="{27A5139C-A65F-45D4-81C4-E6D0F0FD6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888" y="487363"/>
            <a:ext cx="1643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– </a:t>
            </a:r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/>
              <a:t> + 2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 = 5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352B1DA4-4DFF-4386-A3B2-B416EB0C6A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75" y="1046163"/>
          <a:ext cx="1536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480" imgH="571320" progId="Equation.DSMT4">
                  <p:embed/>
                </p:oleObj>
              </mc:Choice>
              <mc:Fallback>
                <p:oleObj name="Equation" r:id="rId2" imgW="15364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046163"/>
                        <a:ext cx="1536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D19B832F-65D9-4AF5-9BC5-22A1200F895A}"/>
              </a:ext>
            </a:extLst>
          </p:cNvPr>
          <p:cNvSpPr/>
          <p:nvPr/>
        </p:nvSpPr>
        <p:spPr>
          <a:xfrm>
            <a:off x="3527425" y="403225"/>
            <a:ext cx="315913" cy="54133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8935069F-B4E2-4F97-8B3D-F489C910C9D9}"/>
              </a:ext>
            </a:extLst>
          </p:cNvPr>
          <p:cNvSpPr/>
          <p:nvPr/>
        </p:nvSpPr>
        <p:spPr>
          <a:xfrm>
            <a:off x="3498850" y="1017588"/>
            <a:ext cx="315913" cy="6159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A71D9E53-0A6E-4270-AFBB-4CC01CB4AC7E}"/>
              </a:ext>
            </a:extLst>
          </p:cNvPr>
          <p:cNvSpPr/>
          <p:nvPr/>
        </p:nvSpPr>
        <p:spPr>
          <a:xfrm>
            <a:off x="4006850" y="407988"/>
            <a:ext cx="315913" cy="5429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539CBD75-CA92-4513-8A4D-596650763821}"/>
              </a:ext>
            </a:extLst>
          </p:cNvPr>
          <p:cNvSpPr/>
          <p:nvPr/>
        </p:nvSpPr>
        <p:spPr>
          <a:xfrm>
            <a:off x="4002088" y="1057275"/>
            <a:ext cx="315912" cy="6159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E47BAA10-32B7-432F-9EA3-D420D2552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2279650"/>
            <a:ext cx="294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Omjer koeficijenata uz </a:t>
            </a:r>
            <a:r>
              <a:rPr lang="hr-HR" altLang="sr-Latn-RS" i="1"/>
              <a:t>x</a:t>
            </a:r>
            <a:r>
              <a:rPr lang="hr-HR" altLang="sr-Latn-RS"/>
              <a:t> je: </a:t>
            </a:r>
          </a:p>
        </p:txBody>
      </p:sp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9C308649-5F0D-4612-91EF-5EFDBF83CB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4363" y="2230438"/>
          <a:ext cx="76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571320" progId="Equation.DSMT4">
                  <p:embed/>
                </p:oleObj>
              </mc:Choice>
              <mc:Fallback>
                <p:oleObj name="Equation" r:id="rId4" imgW="76176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4363" y="2230438"/>
                        <a:ext cx="762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E46221E5-BC9E-4A20-8F0E-9D3672504E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7963" y="2230438"/>
          <a:ext cx="110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571320" progId="Equation.DSMT4">
                  <p:embed/>
                </p:oleObj>
              </mc:Choice>
              <mc:Fallback>
                <p:oleObj name="Equation" r:id="rId6" imgW="110484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963" y="2230438"/>
                        <a:ext cx="1104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kstniOkvir 16">
            <a:extLst>
              <a:ext uri="{FF2B5EF4-FFF2-40B4-BE49-F238E27FC236}">
                <a16:creationId xmlns:a16="http://schemas.microsoft.com/office/drawing/2014/main" id="{56AC6F57-9C24-47EB-B8AD-DD409F5F9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3109913"/>
            <a:ext cx="5554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Omjer koeficijenata uz </a:t>
            </a:r>
            <a:r>
              <a:rPr lang="hr-HR" altLang="sr-Latn-RS" i="1"/>
              <a:t>y</a:t>
            </a:r>
            <a:r>
              <a:rPr lang="hr-HR" altLang="sr-Latn-RS"/>
              <a:t> je: </a:t>
            </a:r>
          </a:p>
        </p:txBody>
      </p:sp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0D576CDA-0DF3-4031-9EE5-B209BD6D11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7400" y="3201988"/>
          <a:ext cx="901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66400" progId="Equation.DSMT4">
                  <p:embed/>
                </p:oleObj>
              </mc:Choice>
              <mc:Fallback>
                <p:oleObj name="Equation" r:id="rId8" imgW="90144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201988"/>
                        <a:ext cx="901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>
            <a:extLst>
              <a:ext uri="{FF2B5EF4-FFF2-40B4-BE49-F238E27FC236}">
                <a16:creationId xmlns:a16="http://schemas.microsoft.com/office/drawing/2014/main" id="{BED8B7D7-F4EF-4DCF-8F00-6A40D5D04C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6725" y="3052763"/>
          <a:ext cx="35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571320" progId="Equation.DSMT4">
                  <p:embed/>
                </p:oleObj>
              </mc:Choice>
              <mc:Fallback>
                <p:oleObj name="Equation" r:id="rId10" imgW="3553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3052763"/>
                        <a:ext cx="355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Desna vitičasta zagrada 19">
            <a:extLst>
              <a:ext uri="{FF2B5EF4-FFF2-40B4-BE49-F238E27FC236}">
                <a16:creationId xmlns:a16="http://schemas.microsoft.com/office/drawing/2014/main" id="{BCF9BF02-0E58-4D7C-8E14-FAC65D09AB72}"/>
              </a:ext>
            </a:extLst>
          </p:cNvPr>
          <p:cNvSpPr/>
          <p:nvPr/>
        </p:nvSpPr>
        <p:spPr>
          <a:xfrm>
            <a:off x="5757863" y="2100263"/>
            <a:ext cx="293687" cy="1557337"/>
          </a:xfrm>
          <a:prstGeom prst="rightBrace">
            <a:avLst>
              <a:gd name="adj1" fmla="val 6388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r-HR">
              <a:cs typeface="Arial" charset="0"/>
            </a:endParaRPr>
          </a:p>
        </p:txBody>
      </p:sp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21CC1A31-D503-4DC7-BFE1-5B0363DD66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6713" y="2230438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571320" progId="Equation.DSMT4">
                  <p:embed/>
                </p:oleObj>
              </mc:Choice>
              <mc:Fallback>
                <p:oleObj name="Equation" r:id="rId12" imgW="91440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6713" y="2230438"/>
                        <a:ext cx="914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kstniOkvir 21">
            <a:extLst>
              <a:ext uri="{FF2B5EF4-FFF2-40B4-BE49-F238E27FC236}">
                <a16:creationId xmlns:a16="http://schemas.microsoft.com/office/drawing/2014/main" id="{556934E5-8A3D-4DD3-874B-E543B35A6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24175"/>
            <a:ext cx="2405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sustav NEMA jedinstveno rješenje</a:t>
            </a: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FFCD8AED-965C-48A8-BC40-523FDBC7B4DD}"/>
              </a:ext>
            </a:extLst>
          </p:cNvPr>
          <p:cNvSpPr/>
          <p:nvPr/>
        </p:nvSpPr>
        <p:spPr>
          <a:xfrm>
            <a:off x="4616450" y="398463"/>
            <a:ext cx="350838" cy="541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" name="Pravokutnik 22">
            <a:extLst>
              <a:ext uri="{FF2B5EF4-FFF2-40B4-BE49-F238E27FC236}">
                <a16:creationId xmlns:a16="http://schemas.microsoft.com/office/drawing/2014/main" id="{64CE2919-1A14-44F2-B77D-722B4F3B1BA3}"/>
              </a:ext>
            </a:extLst>
          </p:cNvPr>
          <p:cNvSpPr/>
          <p:nvPr/>
        </p:nvSpPr>
        <p:spPr>
          <a:xfrm>
            <a:off x="4616450" y="1023938"/>
            <a:ext cx="609600" cy="6143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4" name="Object 8">
            <a:extLst>
              <a:ext uri="{FF2B5EF4-FFF2-40B4-BE49-F238E27FC236}">
                <a16:creationId xmlns:a16="http://schemas.microsoft.com/office/drawing/2014/main" id="{52CC1D3F-47EB-48DB-8EBC-5E4A301092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9113" y="4640263"/>
          <a:ext cx="1092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266400" progId="Equation.DSMT4">
                  <p:embed/>
                </p:oleObj>
              </mc:Choice>
              <mc:Fallback>
                <p:oleObj name="Equation" r:id="rId14" imgW="1091880" imgH="266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4640263"/>
                        <a:ext cx="10922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9">
            <a:extLst>
              <a:ext uri="{FF2B5EF4-FFF2-40B4-BE49-F238E27FC236}">
                <a16:creationId xmlns:a16="http://schemas.microsoft.com/office/drawing/2014/main" id="{FF0B0444-C353-4D41-B26F-20A9E0D10F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58938" y="4462463"/>
          <a:ext cx="115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55600" imgH="622080" progId="Equation.DSMT4">
                  <p:embed/>
                </p:oleObj>
              </mc:Choice>
              <mc:Fallback>
                <p:oleObj name="Equation" r:id="rId16" imgW="1155600" imgH="622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4462463"/>
                        <a:ext cx="1155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>
            <a:extLst>
              <a:ext uri="{FF2B5EF4-FFF2-40B4-BE49-F238E27FC236}">
                <a16:creationId xmlns:a16="http://schemas.microsoft.com/office/drawing/2014/main" id="{0377BCA0-6542-4506-ACE6-EB3FA0D0C5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9250" y="4462463"/>
          <a:ext cx="1130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30040" imgH="622080" progId="Equation.DSMT4">
                  <p:embed/>
                </p:oleObj>
              </mc:Choice>
              <mc:Fallback>
                <p:oleObj name="Equation" r:id="rId18" imgW="1130040" imgH="622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4462463"/>
                        <a:ext cx="1130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>
            <a:extLst>
              <a:ext uri="{FF2B5EF4-FFF2-40B4-BE49-F238E27FC236}">
                <a16:creationId xmlns:a16="http://schemas.microsoft.com/office/drawing/2014/main" id="{1F57580D-496E-410A-A0E5-C72E171EC7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94163" y="4487863"/>
          <a:ext cx="35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55320" imgH="571320" progId="Equation.DSMT4">
                  <p:embed/>
                </p:oleObj>
              </mc:Choice>
              <mc:Fallback>
                <p:oleObj name="Equation" r:id="rId20" imgW="355320" imgH="571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163" y="4487863"/>
                        <a:ext cx="355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kstniOkvir 25">
            <a:extLst>
              <a:ext uri="{FF2B5EF4-FFF2-40B4-BE49-F238E27FC236}">
                <a16:creationId xmlns:a16="http://schemas.microsoft.com/office/drawing/2014/main" id="{454D35E8-F18A-4029-B6C1-638C9D66B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3913" y="4441825"/>
            <a:ext cx="36401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sustav ima </a:t>
            </a:r>
          </a:p>
          <a:p>
            <a:pPr algn="ctr" eaLnBrk="1" hangingPunct="1"/>
            <a:r>
              <a:rPr lang="hr-HR" altLang="sr-Latn-RS"/>
              <a:t>beskonačno mnogo rješenja</a:t>
            </a: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D8BE1872-9057-4497-B22F-96EB7E46C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5" y="488950"/>
            <a:ext cx="1208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B870C1-8C47-4955-A002-3FD1FC92B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8088" y="5419725"/>
            <a:ext cx="29829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Sustav je </a:t>
            </a:r>
            <a:r>
              <a:rPr lang="hr-HR" altLang="sr-Latn-RS" b="1"/>
              <a:t>neodređen</a:t>
            </a:r>
            <a:r>
              <a:rPr lang="hr-HR" altLang="sr-Latn-R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4" grpId="0"/>
      <p:bldP spid="17" grpId="0"/>
      <p:bldP spid="20" grpId="0" animBg="1"/>
      <p:bldP spid="22" grpId="0"/>
      <p:bldP spid="21" grpId="0" animBg="1"/>
      <p:bldP spid="23" grpId="0" animBg="1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TekstniOkvir 3">
            <a:extLst>
              <a:ext uri="{FF2B5EF4-FFF2-40B4-BE49-F238E27FC236}">
                <a16:creationId xmlns:a16="http://schemas.microsoft.com/office/drawing/2014/main" id="{2532E977-9B33-4745-A03E-8F9570D12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888" y="487363"/>
            <a:ext cx="1643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– </a:t>
            </a:r>
            <a:r>
              <a:rPr lang="hr-HR" altLang="sr-Latn-RS" i="1">
                <a:solidFill>
                  <a:srgbClr val="0070C0"/>
                </a:solidFill>
              </a:rPr>
              <a:t>x</a:t>
            </a:r>
            <a:r>
              <a:rPr lang="hr-HR" altLang="sr-Latn-RS"/>
              <a:t> + 2</a:t>
            </a:r>
            <a:r>
              <a:rPr lang="hr-HR" altLang="sr-Latn-RS" i="1">
                <a:solidFill>
                  <a:srgbClr val="FF0000"/>
                </a:solidFill>
              </a:rPr>
              <a:t>y</a:t>
            </a:r>
            <a:r>
              <a:rPr lang="hr-HR" altLang="sr-Latn-RS"/>
              <a:t> = 5</a:t>
            </a:r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0DF16202-4F34-4FE7-865A-1C00865855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5850" y="1046163"/>
          <a:ext cx="130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571320" progId="Equation.DSMT4">
                  <p:embed/>
                </p:oleObj>
              </mc:Choice>
              <mc:Fallback>
                <p:oleObj name="Equation" r:id="rId2" imgW="13078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1046163"/>
                        <a:ext cx="1308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3DF78E41-25E8-47A3-959D-C3B28C9B107C}"/>
              </a:ext>
            </a:extLst>
          </p:cNvPr>
          <p:cNvSpPr/>
          <p:nvPr/>
        </p:nvSpPr>
        <p:spPr>
          <a:xfrm>
            <a:off x="3527425" y="403225"/>
            <a:ext cx="315913" cy="54133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Pravokutnik 8">
            <a:extLst>
              <a:ext uri="{FF2B5EF4-FFF2-40B4-BE49-F238E27FC236}">
                <a16:creationId xmlns:a16="http://schemas.microsoft.com/office/drawing/2014/main" id="{BA62936E-6EB9-43E8-9F13-76C1EAD4E97F}"/>
              </a:ext>
            </a:extLst>
          </p:cNvPr>
          <p:cNvSpPr/>
          <p:nvPr/>
        </p:nvSpPr>
        <p:spPr>
          <a:xfrm>
            <a:off x="3498850" y="1017588"/>
            <a:ext cx="315913" cy="6159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04C67966-C234-47CD-A72D-C2DC2823A04B}"/>
              </a:ext>
            </a:extLst>
          </p:cNvPr>
          <p:cNvSpPr/>
          <p:nvPr/>
        </p:nvSpPr>
        <p:spPr>
          <a:xfrm>
            <a:off x="4006850" y="407988"/>
            <a:ext cx="315913" cy="5429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EA11A3FB-932D-4404-AD72-63F050DDC485}"/>
              </a:ext>
            </a:extLst>
          </p:cNvPr>
          <p:cNvSpPr/>
          <p:nvPr/>
        </p:nvSpPr>
        <p:spPr>
          <a:xfrm>
            <a:off x="4002088" y="1057275"/>
            <a:ext cx="315912" cy="6159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6EC242FA-6844-4C8E-9B80-8CDEB7FF3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2279650"/>
            <a:ext cx="294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Omjer koeficijenata uz </a:t>
            </a:r>
            <a:r>
              <a:rPr lang="hr-HR" altLang="sr-Latn-RS" i="1"/>
              <a:t>x</a:t>
            </a:r>
            <a:r>
              <a:rPr lang="hr-HR" altLang="sr-Latn-RS"/>
              <a:t> je: </a:t>
            </a:r>
          </a:p>
        </p:txBody>
      </p:sp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664C24A8-A6A1-4839-A3E7-44B7977C47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4363" y="2230438"/>
          <a:ext cx="76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571320" progId="Equation.DSMT4">
                  <p:embed/>
                </p:oleObj>
              </mc:Choice>
              <mc:Fallback>
                <p:oleObj name="Equation" r:id="rId4" imgW="76176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4363" y="2230438"/>
                        <a:ext cx="762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90B191A1-F1DA-4670-A6C1-890E9AB2AB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7963" y="2230438"/>
          <a:ext cx="110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571320" progId="Equation.DSMT4">
                  <p:embed/>
                </p:oleObj>
              </mc:Choice>
              <mc:Fallback>
                <p:oleObj name="Equation" r:id="rId6" imgW="110484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963" y="2230438"/>
                        <a:ext cx="1104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kstniOkvir 16">
            <a:extLst>
              <a:ext uri="{FF2B5EF4-FFF2-40B4-BE49-F238E27FC236}">
                <a16:creationId xmlns:a16="http://schemas.microsoft.com/office/drawing/2014/main" id="{1D330A0A-9565-449F-917C-6B15AEA03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" y="3109913"/>
            <a:ext cx="5554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Omjer koeficijenata uz </a:t>
            </a:r>
            <a:r>
              <a:rPr lang="hr-HR" altLang="sr-Latn-RS" i="1"/>
              <a:t>y</a:t>
            </a:r>
            <a:r>
              <a:rPr lang="hr-HR" altLang="sr-Latn-RS"/>
              <a:t> je: </a:t>
            </a:r>
          </a:p>
        </p:txBody>
      </p:sp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A451F378-2B6D-4070-96E7-FBC059053B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7400" y="3201988"/>
          <a:ext cx="901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266400" progId="Equation.DSMT4">
                  <p:embed/>
                </p:oleObj>
              </mc:Choice>
              <mc:Fallback>
                <p:oleObj name="Equation" r:id="rId8" imgW="90144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201988"/>
                        <a:ext cx="9017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>
            <a:extLst>
              <a:ext uri="{FF2B5EF4-FFF2-40B4-BE49-F238E27FC236}">
                <a16:creationId xmlns:a16="http://schemas.microsoft.com/office/drawing/2014/main" id="{55BBDE0C-58FE-4B51-8F73-2AB2FD28A0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6725" y="3052763"/>
          <a:ext cx="35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571320" progId="Equation.DSMT4">
                  <p:embed/>
                </p:oleObj>
              </mc:Choice>
              <mc:Fallback>
                <p:oleObj name="Equation" r:id="rId10" imgW="3553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3052763"/>
                        <a:ext cx="355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Desna vitičasta zagrada 19">
            <a:extLst>
              <a:ext uri="{FF2B5EF4-FFF2-40B4-BE49-F238E27FC236}">
                <a16:creationId xmlns:a16="http://schemas.microsoft.com/office/drawing/2014/main" id="{E9EEF89F-D67A-4901-9AB7-F443C42C8380}"/>
              </a:ext>
            </a:extLst>
          </p:cNvPr>
          <p:cNvSpPr/>
          <p:nvPr/>
        </p:nvSpPr>
        <p:spPr>
          <a:xfrm>
            <a:off x="5757863" y="2100263"/>
            <a:ext cx="293687" cy="1557337"/>
          </a:xfrm>
          <a:prstGeom prst="rightBrace">
            <a:avLst>
              <a:gd name="adj1" fmla="val 63889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hr-HR">
              <a:cs typeface="Arial" charset="0"/>
            </a:endParaRPr>
          </a:p>
        </p:txBody>
      </p:sp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E5B06A3F-AA02-41DC-8A91-EFA1C2C435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6713" y="2230438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571320" progId="Equation.DSMT4">
                  <p:embed/>
                </p:oleObj>
              </mc:Choice>
              <mc:Fallback>
                <p:oleObj name="Equation" r:id="rId12" imgW="91440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6713" y="2230438"/>
                        <a:ext cx="914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kstniOkvir 21">
            <a:extLst>
              <a:ext uri="{FF2B5EF4-FFF2-40B4-BE49-F238E27FC236}">
                <a16:creationId xmlns:a16="http://schemas.microsoft.com/office/drawing/2014/main" id="{CAB57FB2-4BB5-4022-BE2A-0AE1626F8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924175"/>
            <a:ext cx="2405063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sustav NEMA JEDINSTVENO rješenje</a:t>
            </a: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3891F51A-C586-4D98-AEF3-01FA8289979A}"/>
              </a:ext>
            </a:extLst>
          </p:cNvPr>
          <p:cNvSpPr/>
          <p:nvPr/>
        </p:nvSpPr>
        <p:spPr>
          <a:xfrm>
            <a:off x="4616450" y="398463"/>
            <a:ext cx="350838" cy="541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" name="Pravokutnik 22">
            <a:extLst>
              <a:ext uri="{FF2B5EF4-FFF2-40B4-BE49-F238E27FC236}">
                <a16:creationId xmlns:a16="http://schemas.microsoft.com/office/drawing/2014/main" id="{8E7A1693-BE2D-4A07-BAE2-84B394964E0F}"/>
              </a:ext>
            </a:extLst>
          </p:cNvPr>
          <p:cNvSpPr/>
          <p:nvPr/>
        </p:nvSpPr>
        <p:spPr>
          <a:xfrm>
            <a:off x="4616450" y="1023938"/>
            <a:ext cx="609600" cy="6143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24" name="Object 8">
            <a:extLst>
              <a:ext uri="{FF2B5EF4-FFF2-40B4-BE49-F238E27FC236}">
                <a16:creationId xmlns:a16="http://schemas.microsoft.com/office/drawing/2014/main" id="{8FEAECDA-A804-48C3-9E27-B4175F5D0B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063" y="4640263"/>
          <a:ext cx="876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76240" imgH="266400" progId="Equation.DSMT4">
                  <p:embed/>
                </p:oleObj>
              </mc:Choice>
              <mc:Fallback>
                <p:oleObj name="Equation" r:id="rId14" imgW="876240" imgH="266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3" y="4640263"/>
                        <a:ext cx="8763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>
            <a:extLst>
              <a:ext uri="{FF2B5EF4-FFF2-40B4-BE49-F238E27FC236}">
                <a16:creationId xmlns:a16="http://schemas.microsoft.com/office/drawing/2014/main" id="{5015E31E-CE40-4DA0-8097-693C4EA942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1463" y="4648200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60" imgH="228600" progId="Equation.DSMT4">
                  <p:embed/>
                </p:oleObj>
              </mc:Choice>
              <mc:Fallback>
                <p:oleObj name="Equation" r:id="rId16" imgW="29196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463" y="4648200"/>
                        <a:ext cx="292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kstniOkvir 25">
            <a:extLst>
              <a:ext uri="{FF2B5EF4-FFF2-40B4-BE49-F238E27FC236}">
                <a16:creationId xmlns:a16="http://schemas.microsoft.com/office/drawing/2014/main" id="{454EBBE6-531E-439E-8B27-2F0995621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913" y="4430713"/>
            <a:ext cx="36401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sustav nema </a:t>
            </a:r>
          </a:p>
          <a:p>
            <a:pPr algn="ctr" eaLnBrk="1" hangingPunct="1"/>
            <a:r>
              <a:rPr lang="hr-HR" altLang="sr-Latn-RS"/>
              <a:t>rješenja</a:t>
            </a: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9C09912D-7238-4D93-83D9-90C9E5A67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2675" y="488950"/>
            <a:ext cx="1208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E559755-A616-42AF-86D3-202710F3B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713" y="5516563"/>
            <a:ext cx="5121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Sustav je </a:t>
            </a:r>
            <a:r>
              <a:rPr lang="hr-HR" altLang="sr-Latn-RS" b="1"/>
              <a:t>nemoguć</a:t>
            </a:r>
            <a:r>
              <a:rPr lang="hr-HR" altLang="sr-Latn-R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4" grpId="0"/>
      <p:bldP spid="17" grpId="0"/>
      <p:bldP spid="20" grpId="0" animBg="1"/>
      <p:bldP spid="22" grpId="0"/>
      <p:bldP spid="21" grpId="0" animBg="1"/>
      <p:bldP spid="23" grpId="0" animBg="1"/>
      <p:bldP spid="26" grpId="0"/>
      <p:bldP spid="27" grpId="0"/>
      <p:bldP spid="25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_vrsta_rjesenja_sustava</Template>
  <TotalTime>2</TotalTime>
  <Words>255</Words>
  <Application>Microsoft Office PowerPoint</Application>
  <PresentationFormat>Prikaz na zaslonu (4:3)</PresentationFormat>
  <Paragraphs>35</Paragraphs>
  <Slides>5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Math 7</vt:lpstr>
      <vt:lpstr>Equation</vt:lpstr>
      <vt:lpstr>4. SUSTAV DVIJU LINEARNIH JEDNADŽBI S DVJEMA NEPOZNANICAMA 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SUSTAV DVIJU LINEARNIH JEDNADŽBI S DVJEMA NEPOZNANICAMA </dc:title>
  <dc:creator>Jasminka Viljevac</dc:creator>
  <cp:lastModifiedBy>Jasminka Viljevac</cp:lastModifiedBy>
  <cp:revision>1</cp:revision>
  <dcterms:created xsi:type="dcterms:W3CDTF">2021-09-21T08:15:10Z</dcterms:created>
  <dcterms:modified xsi:type="dcterms:W3CDTF">2021-09-21T08:17:19Z</dcterms:modified>
</cp:coreProperties>
</file>